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ublic Sans Bold" charset="1" panose="00000000000000000000"/>
      <p:regular r:id="rId27"/>
    </p:embeddedFont>
    <p:embeddedFont>
      <p:font typeface="Public San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https://www.rpatech.ai/rpa-support-and-maintenance-ensuring-longevity-and-performance/" TargetMode="External" Type="http://schemas.openxmlformats.org/officeDocument/2006/relationships/hyperlink"/><Relationship Id="rId8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embeddings/oleObject1.bin" Type="http://schemas.openxmlformats.org/officeDocument/2006/relationships/oleObjec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https://tiinside.com.br/en/10/11/2025/The-AI-%E2%80%8B%E2%80%8Brevolution-in-Brazilian-companies/?utm_source=chatgpt.com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528247" y="5990397"/>
            <a:ext cx="11958649" cy="326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690"/>
              </a:lnSpc>
              <a:spcBef>
                <a:spcPct val="0"/>
              </a:spcBef>
            </a:pPr>
            <a:r>
              <a:rPr lang="en-US" b="true" sz="6684" u="sng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PARA  AUTOMAÇÕES ROBUSTAS E SERVIÇOS DE DADOS COM 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7597" y="269388"/>
            <a:ext cx="9981301" cy="4874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42"/>
              </a:lnSpc>
            </a:pPr>
            <a:r>
              <a:rPr lang="en-US" sz="1487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PITCH MANTHA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37597" y="8614287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1499" y="729611"/>
            <a:ext cx="2900258" cy="598178"/>
          </a:xfrm>
          <a:custGeom>
            <a:avLst/>
            <a:gdLst/>
            <a:ahLst/>
            <a:cxnLst/>
            <a:rect r="r" b="b" t="t" l="l"/>
            <a:pathLst>
              <a:path h="598178" w="2900258">
                <a:moveTo>
                  <a:pt x="0" y="0"/>
                </a:moveTo>
                <a:lnTo>
                  <a:pt x="2900259" y="0"/>
                </a:lnTo>
                <a:lnTo>
                  <a:pt x="2900259" y="598178"/>
                </a:lnTo>
                <a:lnTo>
                  <a:pt x="0" y="598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081633" y="3175265"/>
            <a:ext cx="8124735" cy="384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9"/>
              </a:lnSpc>
            </a:pPr>
            <a:r>
              <a:rPr lang="en-US" b="true" sz="7783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MANTHA AUTOMATION PLATAFORM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37597" y="1009305"/>
            <a:ext cx="10751365" cy="316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3"/>
              </a:lnSpc>
            </a:pPr>
            <a:r>
              <a:rPr lang="en-US" sz="9687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CENÁRIO </a:t>
            </a:r>
          </a:p>
          <a:p>
            <a:pPr algn="l">
              <a:lnSpc>
                <a:spcPts val="12593"/>
              </a:lnSpc>
            </a:pPr>
            <a:r>
              <a:rPr lang="en-US" sz="9687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ATUAL DO RPA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372805" y="674386"/>
            <a:ext cx="7233816" cy="5304257"/>
            <a:chOff x="0" y="0"/>
            <a:chExt cx="1120707" cy="8217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0707" cy="821768"/>
            </a:xfrm>
            <a:custGeom>
              <a:avLst/>
              <a:gdLst/>
              <a:ahLst/>
              <a:cxnLst/>
              <a:rect r="r" b="b" t="t" l="l"/>
              <a:pathLst>
                <a:path h="821768" w="1120707">
                  <a:moveTo>
                    <a:pt x="24616" y="0"/>
                  </a:moveTo>
                  <a:lnTo>
                    <a:pt x="1096092" y="0"/>
                  </a:lnTo>
                  <a:cubicBezTo>
                    <a:pt x="1109687" y="0"/>
                    <a:pt x="1120707" y="11021"/>
                    <a:pt x="1120707" y="24616"/>
                  </a:cubicBezTo>
                  <a:lnTo>
                    <a:pt x="1120707" y="797153"/>
                  </a:lnTo>
                  <a:cubicBezTo>
                    <a:pt x="1120707" y="803681"/>
                    <a:pt x="1118114" y="809942"/>
                    <a:pt x="1113498" y="814558"/>
                  </a:cubicBezTo>
                  <a:cubicBezTo>
                    <a:pt x="1108881" y="819175"/>
                    <a:pt x="1102620" y="821768"/>
                    <a:pt x="1096092" y="821768"/>
                  </a:cubicBezTo>
                  <a:lnTo>
                    <a:pt x="24616" y="821768"/>
                  </a:lnTo>
                  <a:cubicBezTo>
                    <a:pt x="11021" y="821768"/>
                    <a:pt x="0" y="810747"/>
                    <a:pt x="0" y="797153"/>
                  </a:cubicBezTo>
                  <a:lnTo>
                    <a:pt x="0" y="24616"/>
                  </a:lnTo>
                  <a:cubicBezTo>
                    <a:pt x="0" y="11021"/>
                    <a:pt x="11021" y="0"/>
                    <a:pt x="2461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2155" r="0" b="-5215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37597" y="4673162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6"/>
                </a:lnTo>
                <a:lnTo>
                  <a:pt x="0" y="94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7597" y="7789093"/>
            <a:ext cx="15840866" cy="110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8"/>
              </a:lnSpc>
              <a:spcBef>
                <a:spcPct val="0"/>
              </a:spcBef>
            </a:pPr>
            <a:r>
              <a:rPr lang="en-US" sz="3368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RPA tem sido uma forma importante de automação de processos para diversos setores, como na</a:t>
            </a:r>
            <a:r>
              <a:rPr lang="en-US" b="true" sz="3368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logística</a:t>
            </a:r>
            <a:r>
              <a:rPr lang="en-US" sz="3368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,</a:t>
            </a:r>
            <a:r>
              <a:rPr lang="en-US" b="true" sz="3368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bancos</a:t>
            </a:r>
            <a:r>
              <a:rPr lang="en-US" sz="3368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b="true" sz="3368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varejo, seguradoras,</a:t>
            </a:r>
            <a:r>
              <a:rPr lang="en-US" sz="3368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b="true" sz="3368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entre outros</a:t>
            </a:r>
            <a:r>
              <a:rPr lang="en-US" sz="3368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7597" y="636286"/>
            <a:ext cx="4488933" cy="46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  <a:spcBef>
                <a:spcPct val="0"/>
              </a:spcBef>
            </a:pPr>
            <a:r>
              <a:rPr lang="en-US" sz="2878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ENTENDENDO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591216" y="410896"/>
            <a:ext cx="8185584" cy="2404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588"/>
              </a:lnSpc>
            </a:pPr>
            <a:r>
              <a:rPr lang="en-US" b="true" sz="7375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AUTOMAÇÕES PROBLEMÁTICAS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7597" y="7965720"/>
            <a:ext cx="7913076" cy="1644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  <a:spcBef>
                <a:spcPct val="0"/>
              </a:spcBef>
            </a:pPr>
            <a:r>
              <a:rPr lang="en-US" sz="2496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Atualmente,</a:t>
            </a:r>
            <a:r>
              <a:rPr lang="en-US" b="true" sz="2496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50% das soluções de RPA falham após 3 anos</a:t>
            </a:r>
            <a:r>
              <a:rPr lang="en-US" sz="2496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de uso</a:t>
            </a:r>
            <a:r>
              <a:rPr lang="en-US" sz="2496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, o que torna </a:t>
            </a:r>
            <a:r>
              <a:rPr lang="en-US" sz="2496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inviável a escalabilidade</a:t>
            </a:r>
            <a:r>
              <a:rPr lang="en-US" sz="2496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da solução e gera </a:t>
            </a:r>
            <a:r>
              <a:rPr lang="en-US" b="true" sz="2496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demanda de manutenção</a:t>
            </a:r>
            <a:r>
              <a:rPr lang="en-US" sz="2496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recorrente</a:t>
            </a:r>
            <a:r>
              <a:rPr lang="en-US" sz="2496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31200" y="7965720"/>
            <a:ext cx="8989177" cy="120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472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Estudos apontam que mais da metade dos projetos de RPA </a:t>
            </a:r>
            <a:r>
              <a:rPr lang="en-US" b="true" sz="2472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não evoluem além de 10 automações em operação</a:t>
            </a:r>
            <a:r>
              <a:rPr lang="en-US" sz="2472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, esbarrando na dificuldade de escalar as soluções.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37597" y="674386"/>
            <a:ext cx="7233816" cy="6982973"/>
            <a:chOff x="0" y="0"/>
            <a:chExt cx="1120707" cy="10818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0707" cy="1081845"/>
            </a:xfrm>
            <a:custGeom>
              <a:avLst/>
              <a:gdLst/>
              <a:ahLst/>
              <a:cxnLst/>
              <a:rect r="r" b="b" t="t" l="l"/>
              <a:pathLst>
                <a:path h="1081845" w="1120707">
                  <a:moveTo>
                    <a:pt x="24616" y="0"/>
                  </a:moveTo>
                  <a:lnTo>
                    <a:pt x="1096092" y="0"/>
                  </a:lnTo>
                  <a:cubicBezTo>
                    <a:pt x="1109687" y="0"/>
                    <a:pt x="1120707" y="11021"/>
                    <a:pt x="1120707" y="24616"/>
                  </a:cubicBezTo>
                  <a:lnTo>
                    <a:pt x="1120707" y="1057230"/>
                  </a:lnTo>
                  <a:cubicBezTo>
                    <a:pt x="1120707" y="1070825"/>
                    <a:pt x="1109687" y="1081845"/>
                    <a:pt x="1096092" y="1081845"/>
                  </a:cubicBezTo>
                  <a:lnTo>
                    <a:pt x="24616" y="1081845"/>
                  </a:lnTo>
                  <a:cubicBezTo>
                    <a:pt x="11021" y="1081845"/>
                    <a:pt x="0" y="1070825"/>
                    <a:pt x="0" y="1057230"/>
                  </a:cubicBezTo>
                  <a:lnTo>
                    <a:pt x="0" y="24616"/>
                  </a:lnTo>
                  <a:cubicBezTo>
                    <a:pt x="0" y="11021"/>
                    <a:pt x="11021" y="0"/>
                    <a:pt x="24616" y="0"/>
                  </a:cubicBezTo>
                  <a:close/>
                </a:path>
              </a:pathLst>
            </a:custGeom>
            <a:blipFill>
              <a:blip r:embed="rId4"/>
              <a:stretch>
                <a:fillRect l="-23269" t="0" r="-2326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788962" y="5382215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6" y="0"/>
                </a:lnTo>
                <a:lnTo>
                  <a:pt x="940676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7597" y="9826327"/>
            <a:ext cx="5412337" cy="283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9"/>
              </a:lnSpc>
              <a:spcBef>
                <a:spcPct val="0"/>
              </a:spcBef>
            </a:pP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RPA </a:t>
            </a: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Su</a:t>
            </a: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p</a:t>
            </a: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port</a:t>
            </a: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and </a:t>
            </a: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Ma</a:t>
            </a:r>
            <a:r>
              <a:rPr lang="en-US" sz="1707" u="none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in</a:t>
            </a: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t</a:t>
            </a:r>
            <a:r>
              <a:rPr lang="en-US" sz="1707" u="none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e</a:t>
            </a: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n</a:t>
            </a:r>
            <a:r>
              <a:rPr lang="en-US" sz="1707" u="none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a</a:t>
            </a: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n</a:t>
            </a:r>
            <a:r>
              <a:rPr lang="en-US" sz="1707" u="none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ce</a:t>
            </a: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- </a:t>
            </a:r>
            <a:r>
              <a:rPr lang="en-US" b="true" sz="1707" u="sng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  <a:hlinkClick r:id="rId7" tooltip="https://www.rpatech.ai/rpa-support-and-maintenance-ensuring-longevity-and-performance/"/>
              </a:rPr>
              <a:t>rpatech.ai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31200" y="9343837"/>
            <a:ext cx="5412337" cy="283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9"/>
              </a:lnSpc>
              <a:spcBef>
                <a:spcPct val="0"/>
              </a:spcBef>
            </a:pP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RPA F</a:t>
            </a: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a</a:t>
            </a:r>
            <a:r>
              <a:rPr lang="en-US" sz="1707" u="none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ilures</a:t>
            </a:r>
            <a:r>
              <a:rPr lang="en-US" sz="170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- </a:t>
            </a:r>
            <a:r>
              <a:rPr lang="en-US" sz="1707" u="sng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flobotics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68771" y="5715000"/>
            <a:ext cx="8484234" cy="4107930"/>
            <a:chOff x="0" y="0"/>
            <a:chExt cx="1314430" cy="6364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4430" cy="636426"/>
            </a:xfrm>
            <a:custGeom>
              <a:avLst/>
              <a:gdLst/>
              <a:ahLst/>
              <a:cxnLst/>
              <a:rect r="r" b="b" t="t" l="l"/>
              <a:pathLst>
                <a:path h="636426" w="1314430">
                  <a:moveTo>
                    <a:pt x="20988" y="0"/>
                  </a:moveTo>
                  <a:lnTo>
                    <a:pt x="1293442" y="0"/>
                  </a:lnTo>
                  <a:cubicBezTo>
                    <a:pt x="1305033" y="0"/>
                    <a:pt x="1314430" y="9396"/>
                    <a:pt x="1314430" y="20988"/>
                  </a:cubicBezTo>
                  <a:lnTo>
                    <a:pt x="1314430" y="615438"/>
                  </a:lnTo>
                  <a:cubicBezTo>
                    <a:pt x="1314430" y="627029"/>
                    <a:pt x="1305033" y="636426"/>
                    <a:pt x="1293442" y="636426"/>
                  </a:cubicBezTo>
                  <a:lnTo>
                    <a:pt x="20988" y="636426"/>
                  </a:lnTo>
                  <a:cubicBezTo>
                    <a:pt x="9396" y="636426"/>
                    <a:pt x="0" y="627029"/>
                    <a:pt x="0" y="615438"/>
                  </a:cubicBezTo>
                  <a:lnTo>
                    <a:pt x="0" y="20988"/>
                  </a:lnTo>
                  <a:cubicBezTo>
                    <a:pt x="0" y="9396"/>
                    <a:pt x="9396" y="0"/>
                    <a:pt x="2098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7725" r="0" b="-1772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80631" y="5715000"/>
            <a:ext cx="8484234" cy="4107930"/>
            <a:chOff x="0" y="0"/>
            <a:chExt cx="1314430" cy="6364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4430" cy="636426"/>
            </a:xfrm>
            <a:custGeom>
              <a:avLst/>
              <a:gdLst/>
              <a:ahLst/>
              <a:cxnLst/>
              <a:rect r="r" b="b" t="t" l="l"/>
              <a:pathLst>
                <a:path h="636426" w="1314430">
                  <a:moveTo>
                    <a:pt x="20988" y="0"/>
                  </a:moveTo>
                  <a:lnTo>
                    <a:pt x="1293442" y="0"/>
                  </a:lnTo>
                  <a:cubicBezTo>
                    <a:pt x="1305033" y="0"/>
                    <a:pt x="1314430" y="9396"/>
                    <a:pt x="1314430" y="20988"/>
                  </a:cubicBezTo>
                  <a:lnTo>
                    <a:pt x="1314430" y="615438"/>
                  </a:lnTo>
                  <a:cubicBezTo>
                    <a:pt x="1314430" y="627029"/>
                    <a:pt x="1305033" y="636426"/>
                    <a:pt x="1293442" y="636426"/>
                  </a:cubicBezTo>
                  <a:lnTo>
                    <a:pt x="20988" y="636426"/>
                  </a:lnTo>
                  <a:cubicBezTo>
                    <a:pt x="9396" y="636426"/>
                    <a:pt x="0" y="627029"/>
                    <a:pt x="0" y="615438"/>
                  </a:cubicBezTo>
                  <a:lnTo>
                    <a:pt x="0" y="20988"/>
                  </a:lnTo>
                  <a:cubicBezTo>
                    <a:pt x="0" y="9396"/>
                    <a:pt x="9396" y="0"/>
                    <a:pt x="2098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7449" r="0" b="-27449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37597" y="2197751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8771" y="391846"/>
            <a:ext cx="11156573" cy="156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3"/>
              </a:lnSpc>
            </a:pPr>
            <a:r>
              <a:rPr lang="en-US" sz="9687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RPA INTELIGENTE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04365" y="1839015"/>
            <a:ext cx="11156573" cy="156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93"/>
              </a:lnSpc>
            </a:pPr>
            <a:r>
              <a:rPr lang="en-US" b="true" sz="9687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 MANTHA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771" y="3936648"/>
            <a:ext cx="7470629" cy="120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472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Juntando um módulo de inteligência aos RPAs tradicionais conseguimos ter mais </a:t>
            </a:r>
            <a:r>
              <a:rPr lang="en-US" b="true" sz="2472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flexibilidade</a:t>
            </a:r>
            <a:r>
              <a:rPr lang="en-US" sz="2472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e </a:t>
            </a:r>
            <a:r>
              <a:rPr lang="en-US" b="true" sz="2472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ajuste dinâmico</a:t>
            </a:r>
            <a:r>
              <a:rPr lang="en-US" sz="2472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80631" y="3936648"/>
            <a:ext cx="7470629" cy="120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472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Com Agentes de IA é possível fazer um </a:t>
            </a:r>
            <a:r>
              <a:rPr lang="en-US" b="true" sz="2472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desenvolvimento de semanas em horas</a:t>
            </a:r>
            <a:r>
              <a:rPr lang="en-US" sz="2472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, de forma intuitiva para o usuário final.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21838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73834" y="2445605"/>
            <a:ext cx="12340332" cy="7064840"/>
          </a:xfrm>
          <a:custGeom>
            <a:avLst/>
            <a:gdLst/>
            <a:ahLst/>
            <a:cxnLst/>
            <a:rect r="r" b="b" t="t" l="l"/>
            <a:pathLst>
              <a:path h="7064840" w="12340332">
                <a:moveTo>
                  <a:pt x="0" y="0"/>
                </a:moveTo>
                <a:lnTo>
                  <a:pt x="12340332" y="0"/>
                </a:lnTo>
                <a:lnTo>
                  <a:pt x="12340332" y="7064840"/>
                </a:lnTo>
                <a:lnTo>
                  <a:pt x="0" y="7064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38897"/>
            <a:ext cx="9308027" cy="156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3"/>
              </a:lnSpc>
            </a:pPr>
            <a:r>
              <a:rPr lang="en-US" sz="9687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PLATAFORMA 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7575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92039"/>
            <a:ext cx="11290837" cy="256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8"/>
              </a:lnSpc>
            </a:pPr>
            <a:r>
              <a:rPr lang="en-US" sz="77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GO-TO-MARKET INICIAL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30322"/>
            <a:ext cx="12453532" cy="302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3076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Nosso go-to-market inicial será ancorado na base de clientes que já atendemos com serviços de dados e IA. Vamos oferecer o produto como uma extensão natural desses projetos, começando por pilotos em contas estratégicas, medindo os ganhos operacionais e usando esses casos de sucesso como referência para escalar a distribuição para novos clientes.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w="38100" cap="sq">
              <a:solidFill>
                <a:srgbClr val="000000">
                  <a:alpha val="6667"/>
                </a:srgbClr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7575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87573" y="1658856"/>
            <a:ext cx="7599444" cy="75994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D48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692039"/>
            <a:ext cx="9786681" cy="127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8"/>
              </a:lnSpc>
            </a:pPr>
            <a:r>
              <a:rPr lang="en-US" sz="77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MERCADO RPA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1014" y="2420000"/>
            <a:ext cx="4192563" cy="644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b="true" sz="4019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TAM -  US$ 3,8 BI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622674" y="3190744"/>
            <a:ext cx="5929243" cy="592924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D3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805773" y="4123174"/>
            <a:ext cx="3563045" cy="51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b="true" sz="3136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SAM</a:t>
            </a:r>
            <a:r>
              <a:rPr lang="en-US" b="true" sz="3136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-  US$ 380 MI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585702" y="4801590"/>
            <a:ext cx="4003186" cy="400318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575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892049" y="6528525"/>
            <a:ext cx="3390492" cy="51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8"/>
              </a:lnSpc>
              <a:spcBef>
                <a:spcPct val="0"/>
              </a:spcBef>
            </a:pPr>
            <a:r>
              <a:rPr lang="en-US" b="true" sz="3136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SOM</a:t>
            </a:r>
            <a:r>
              <a:rPr lang="en-US" b="true" sz="3136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-  US$ 110 MI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970039" y="7299079"/>
            <a:ext cx="1234513" cy="123451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968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H="true">
            <a:off x="11587295" y="7935385"/>
            <a:ext cx="327656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5282519" y="7734221"/>
            <a:ext cx="2245731" cy="149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5"/>
              </a:lnSpc>
              <a:spcBef>
                <a:spcPct val="0"/>
              </a:spcBef>
            </a:pPr>
            <a:r>
              <a:rPr lang="en-US" b="true" sz="2288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SOM (EMPRESA) 5%</a:t>
            </a:r>
            <a:r>
              <a:rPr lang="en-US" b="true" sz="2288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-  US$ 5,5 MI/ANO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2982" y="3310906"/>
            <a:ext cx="6615491" cy="433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9327" indent="-219663" lvl="1">
              <a:lnSpc>
                <a:spcPts val="2645"/>
              </a:lnSpc>
              <a:buFont typeface="Arial"/>
              <a:buChar char="•"/>
            </a:pPr>
            <a:r>
              <a:rPr lang="en-US" b="true" sz="2034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TAM (Global RPA) – Mercado global de automação robótica de processos estimado em cerca de US$ 3,8 bilhões/ano em 2024.</a:t>
            </a:r>
          </a:p>
          <a:p>
            <a:pPr algn="ctr" marL="439327" indent="-219663" lvl="1">
              <a:lnSpc>
                <a:spcPts val="2645"/>
              </a:lnSpc>
              <a:buFont typeface="Arial"/>
              <a:buChar char="•"/>
            </a:pPr>
            <a:r>
              <a:rPr lang="en-US" b="true" sz="2034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SAM (RPA América Latina) – Recorte geográfico relevante para uma empresa brasileira, com mercado estimado em ~US$ 380 milhões/ano em 2024.</a:t>
            </a:r>
          </a:p>
          <a:p>
            <a:pPr algn="ctr" marL="439327" indent="-219663" lvl="1">
              <a:lnSpc>
                <a:spcPts val="2645"/>
              </a:lnSpc>
              <a:buFont typeface="Arial"/>
              <a:buChar char="•"/>
            </a:pPr>
            <a:r>
              <a:rPr lang="en-US" b="true" sz="2034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SOM (RPA no Brasil / nossa oportunidade) – O mercado brasileiro de RPA movimenta aproximadamente US$ 110 milhões/ano. Assumindo uma participação de apenas 5% nesse mercado, temos um potencial de ~US$ 5,5 milhões/ano.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9766" y="659555"/>
            <a:ext cx="8966110" cy="9009010"/>
            <a:chOff x="0" y="0"/>
            <a:chExt cx="1389085" cy="13957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9085" cy="1395731"/>
            </a:xfrm>
            <a:custGeom>
              <a:avLst/>
              <a:gdLst/>
              <a:ahLst/>
              <a:cxnLst/>
              <a:rect r="r" b="b" t="t" l="l"/>
              <a:pathLst>
                <a:path h="1395731" w="1389085">
                  <a:moveTo>
                    <a:pt x="19860" y="0"/>
                  </a:moveTo>
                  <a:lnTo>
                    <a:pt x="1369225" y="0"/>
                  </a:lnTo>
                  <a:cubicBezTo>
                    <a:pt x="1374493" y="0"/>
                    <a:pt x="1379544" y="2092"/>
                    <a:pt x="1383268" y="5817"/>
                  </a:cubicBezTo>
                  <a:cubicBezTo>
                    <a:pt x="1386993" y="9541"/>
                    <a:pt x="1389085" y="14593"/>
                    <a:pt x="1389085" y="19860"/>
                  </a:cubicBezTo>
                  <a:lnTo>
                    <a:pt x="1389085" y="1375872"/>
                  </a:lnTo>
                  <a:cubicBezTo>
                    <a:pt x="1389085" y="1381139"/>
                    <a:pt x="1386993" y="1386190"/>
                    <a:pt x="1383268" y="1389915"/>
                  </a:cubicBezTo>
                  <a:cubicBezTo>
                    <a:pt x="1379544" y="1393639"/>
                    <a:pt x="1374493" y="1395731"/>
                    <a:pt x="1369225" y="1395731"/>
                  </a:cubicBezTo>
                  <a:lnTo>
                    <a:pt x="19860" y="1395731"/>
                  </a:lnTo>
                  <a:cubicBezTo>
                    <a:pt x="14593" y="1395731"/>
                    <a:pt x="9541" y="1393639"/>
                    <a:pt x="5817" y="1389915"/>
                  </a:cubicBezTo>
                  <a:cubicBezTo>
                    <a:pt x="2092" y="1386190"/>
                    <a:pt x="0" y="1381139"/>
                    <a:pt x="0" y="1375872"/>
                  </a:cubicBezTo>
                  <a:lnTo>
                    <a:pt x="0" y="19860"/>
                  </a:lnTo>
                  <a:cubicBezTo>
                    <a:pt x="0" y="14593"/>
                    <a:pt x="2092" y="9541"/>
                    <a:pt x="5817" y="5817"/>
                  </a:cubicBezTo>
                  <a:cubicBezTo>
                    <a:pt x="9541" y="2092"/>
                    <a:pt x="14593" y="0"/>
                    <a:pt x="19860" y="0"/>
                  </a:cubicBezTo>
                  <a:close/>
                </a:path>
              </a:pathLst>
            </a:custGeom>
            <a:blipFill>
              <a:blip r:embed="rId4"/>
              <a:stretch>
                <a:fillRect l="-25405" t="0" r="-2540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193749" y="769028"/>
            <a:ext cx="7276627" cy="207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7"/>
              </a:lnSpc>
            </a:pPr>
            <a:r>
              <a:rPr lang="en-US" sz="6352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POTENCIAL MERCADO RPA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93749" y="3541715"/>
            <a:ext cx="7065551" cy="286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9"/>
              </a:lnSpc>
              <a:spcBef>
                <a:spcPct val="0"/>
              </a:spcBef>
            </a:pPr>
            <a:r>
              <a:rPr lang="en-US" sz="3483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Brasil (RPA): receita de </a:t>
            </a:r>
            <a:r>
              <a:rPr lang="en-US" b="true" sz="3483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US$ 110,3 milhões</a:t>
            </a:r>
            <a:r>
              <a:rPr lang="en-US" sz="3483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em 202</a:t>
            </a:r>
            <a:r>
              <a:rPr lang="en-US" sz="3483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4, com projeção de chegar a </a:t>
            </a:r>
            <a:r>
              <a:rPr lang="en-US" sz="3483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US$</a:t>
            </a:r>
            <a:r>
              <a:rPr lang="en-US" sz="3483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b="true" sz="3483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973,2 milhões em 2030</a:t>
            </a:r>
            <a:r>
              <a:rPr lang="en-US" sz="3483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(CAGR ~45,9% </a:t>
            </a:r>
            <a:r>
              <a:rPr lang="en-US" sz="3483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r>
              <a:rPr lang="en-US" sz="3483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025–2030).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193749" y="8614287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6" y="0"/>
                </a:lnTo>
                <a:lnTo>
                  <a:pt x="940676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93749" y="6592368"/>
            <a:ext cx="5553375" cy="59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9"/>
              </a:lnSpc>
              <a:spcBef>
                <a:spcPct val="0"/>
              </a:spcBef>
            </a:pPr>
            <a:r>
              <a:rPr lang="en-US" sz="1837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Brazil Robotic Process Automation Market Size &amp; Outlook - Grand View Research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7575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10726579" cy="279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12"/>
              </a:lnSpc>
            </a:pPr>
            <a:r>
              <a:rPr lang="en-US" sz="8548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STARTUPS COM O MESMO PRODUTO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263135"/>
            <a:ext cx="12453532" cy="199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3076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Existem algumas startups no Vale do Silício que compartilham a mesma visão. Como a </a:t>
            </a:r>
            <a:r>
              <a:rPr lang="en-US" b="true" sz="3076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Sola e CopyCat</a:t>
            </a:r>
            <a:r>
              <a:rPr lang="en-US" sz="3076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, são empresas que estão  encontrando o product-market fit com o produto, e estão provando o potencial da tecnologia de RPA Inteligente.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7575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92039"/>
            <a:ext cx="9786681" cy="127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8"/>
              </a:lnSpc>
            </a:pPr>
            <a:r>
              <a:rPr lang="en-US" sz="77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CASE DE SUCESSO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044185"/>
            <a:ext cx="12654432" cy="156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12"/>
              </a:lnSpc>
              <a:spcBef>
                <a:spcPct val="0"/>
              </a:spcBef>
            </a:pPr>
            <a:r>
              <a:rPr lang="en-US" b="true" sz="4778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Entrada de itens no ERP a partir de fotos de notas fiscais. Em um sistema sem APIs.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897914"/>
            <a:ext cx="14214953" cy="120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4"/>
              </a:lnSpc>
              <a:spcBef>
                <a:spcPct val="0"/>
              </a:spcBef>
            </a:pPr>
            <a:r>
              <a:rPr lang="en-US" b="true" sz="3665">
                <a:solidFill>
                  <a:srgbClr val="FF31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*Vamos adicionar um logo de um cliente depois, precisamos de permissão formal*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914400"/>
            <a:ext cx="8875296" cy="355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73"/>
              </a:lnSpc>
            </a:pPr>
            <a:r>
              <a:rPr lang="en-US" sz="10902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 QUE É A MANTHA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80949"/>
            <a:ext cx="12336930" cy="197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7"/>
              </a:lnSpc>
              <a:spcBef>
                <a:spcPct val="0"/>
              </a:spcBef>
            </a:pPr>
            <a:r>
              <a:rPr lang="en-US" sz="4082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Somos uma empresa especializada em projetos de automação com IA, extração e tratamento de dados.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112313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640923" y="4392718"/>
            <a:ext cx="9006154" cy="14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6"/>
              </a:lnSpc>
            </a:pPr>
            <a:r>
              <a:rPr lang="en-US" b="true" sz="8628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VÍDEO DEMO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823869" y="3778875"/>
            <a:ext cx="8432793" cy="264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2"/>
              </a:lnSpc>
            </a:pPr>
            <a:r>
              <a:rPr lang="en-US" b="true" sz="8079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OBRIGADO PELA ATENÇÃO!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7575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59317" y="3292317"/>
            <a:ext cx="3324635" cy="3324635"/>
          </a:xfrm>
          <a:custGeom>
            <a:avLst/>
            <a:gdLst/>
            <a:ahLst/>
            <a:cxnLst/>
            <a:rect r="r" b="b" t="t" l="l"/>
            <a:pathLst>
              <a:path h="3324635" w="3324635">
                <a:moveTo>
                  <a:pt x="0" y="0"/>
                </a:moveTo>
                <a:lnTo>
                  <a:pt x="3324635" y="0"/>
                </a:lnTo>
                <a:lnTo>
                  <a:pt x="3324635" y="3324634"/>
                </a:lnTo>
                <a:lnTo>
                  <a:pt x="0" y="3324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79477" y="3292317"/>
            <a:ext cx="3324635" cy="3248278"/>
          </a:xfrm>
          <a:custGeom>
            <a:avLst/>
            <a:gdLst/>
            <a:ahLst/>
            <a:cxnLst/>
            <a:rect r="r" b="b" t="t" l="l"/>
            <a:pathLst>
              <a:path h="3248278" w="3324635">
                <a:moveTo>
                  <a:pt x="0" y="0"/>
                </a:moveTo>
                <a:lnTo>
                  <a:pt x="3324635" y="0"/>
                </a:lnTo>
                <a:lnTo>
                  <a:pt x="3324635" y="3248277"/>
                </a:lnTo>
                <a:lnTo>
                  <a:pt x="0" y="32482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35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04048" y="3292317"/>
            <a:ext cx="3207541" cy="3286036"/>
          </a:xfrm>
          <a:custGeom>
            <a:avLst/>
            <a:gdLst/>
            <a:ahLst/>
            <a:cxnLst/>
            <a:rect r="r" b="b" t="t" l="l"/>
            <a:pathLst>
              <a:path h="3286036" w="3207541">
                <a:moveTo>
                  <a:pt x="0" y="0"/>
                </a:moveTo>
                <a:lnTo>
                  <a:pt x="3207541" y="0"/>
                </a:lnTo>
                <a:lnTo>
                  <a:pt x="3207541" y="3286036"/>
                </a:lnTo>
                <a:lnTo>
                  <a:pt x="0" y="3286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748" b="-117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56279" y="8220564"/>
            <a:ext cx="1651539" cy="559459"/>
          </a:xfrm>
          <a:custGeom>
            <a:avLst/>
            <a:gdLst/>
            <a:ahLst/>
            <a:cxnLst/>
            <a:rect r="r" b="b" t="t" l="l"/>
            <a:pathLst>
              <a:path h="559459" w="1651539">
                <a:moveTo>
                  <a:pt x="0" y="0"/>
                </a:moveTo>
                <a:lnTo>
                  <a:pt x="1651539" y="0"/>
                </a:lnTo>
                <a:lnTo>
                  <a:pt x="1651539" y="559459"/>
                </a:lnTo>
                <a:lnTo>
                  <a:pt x="0" y="55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17922" y="8044484"/>
            <a:ext cx="1116541" cy="605962"/>
          </a:xfrm>
          <a:custGeom>
            <a:avLst/>
            <a:gdLst/>
            <a:ahLst/>
            <a:cxnLst/>
            <a:rect r="r" b="b" t="t" l="l"/>
            <a:pathLst>
              <a:path h="605962" w="1116541">
                <a:moveTo>
                  <a:pt x="0" y="0"/>
                </a:moveTo>
                <a:lnTo>
                  <a:pt x="1116542" y="0"/>
                </a:lnTo>
                <a:lnTo>
                  <a:pt x="1116542" y="605962"/>
                </a:lnTo>
                <a:lnTo>
                  <a:pt x="0" y="605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82958" y="8044484"/>
            <a:ext cx="1116541" cy="605962"/>
          </a:xfrm>
          <a:custGeom>
            <a:avLst/>
            <a:gdLst/>
            <a:ahLst/>
            <a:cxnLst/>
            <a:rect r="r" b="b" t="t" l="l"/>
            <a:pathLst>
              <a:path h="605962" w="1116541">
                <a:moveTo>
                  <a:pt x="0" y="0"/>
                </a:moveTo>
                <a:lnTo>
                  <a:pt x="1116541" y="0"/>
                </a:lnTo>
                <a:lnTo>
                  <a:pt x="1116541" y="605962"/>
                </a:lnTo>
                <a:lnTo>
                  <a:pt x="0" y="605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67411" y="8044484"/>
            <a:ext cx="1116541" cy="605962"/>
          </a:xfrm>
          <a:custGeom>
            <a:avLst/>
            <a:gdLst/>
            <a:ahLst/>
            <a:cxnLst/>
            <a:rect r="r" b="b" t="t" l="l"/>
            <a:pathLst>
              <a:path h="605962" w="1116541">
                <a:moveTo>
                  <a:pt x="0" y="0"/>
                </a:moveTo>
                <a:lnTo>
                  <a:pt x="1116541" y="0"/>
                </a:lnTo>
                <a:lnTo>
                  <a:pt x="1116541" y="605962"/>
                </a:lnTo>
                <a:lnTo>
                  <a:pt x="0" y="605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59317" y="8114036"/>
            <a:ext cx="1782512" cy="689238"/>
          </a:xfrm>
          <a:custGeom>
            <a:avLst/>
            <a:gdLst/>
            <a:ahLst/>
            <a:cxnLst/>
            <a:rect r="r" b="b" t="t" l="l"/>
            <a:pathLst>
              <a:path h="689238" w="1782512">
                <a:moveTo>
                  <a:pt x="0" y="0"/>
                </a:moveTo>
                <a:lnTo>
                  <a:pt x="1782512" y="0"/>
                </a:lnTo>
                <a:lnTo>
                  <a:pt x="1782512" y="689238"/>
                </a:lnTo>
                <a:lnTo>
                  <a:pt x="0" y="6892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9987" t="-82292" r="-49549" b="-8798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672989"/>
            <a:ext cx="13101359" cy="1695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72"/>
              </a:lnSpc>
            </a:pPr>
            <a:r>
              <a:rPr lang="en-US" sz="10440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59317" y="6819216"/>
            <a:ext cx="3324635" cy="95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  <a:r>
              <a:rPr lang="en-US" sz="292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Luiz Ferreira</a:t>
            </a:r>
          </a:p>
          <a:p>
            <a:pPr algn="l" marL="0" indent="0" lvl="0">
              <a:lnSpc>
                <a:spcPts val="3808"/>
              </a:lnSpc>
              <a:spcBef>
                <a:spcPct val="0"/>
              </a:spcBef>
            </a:pPr>
            <a:r>
              <a:rPr lang="en-US" sz="292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CEO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9477" y="6819216"/>
            <a:ext cx="3324635" cy="95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  <a:r>
              <a:rPr lang="en-US" sz="292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João Pedro Alcaraz</a:t>
            </a:r>
          </a:p>
          <a:p>
            <a:pPr algn="l" marL="0" indent="0" lvl="0">
              <a:lnSpc>
                <a:spcPts val="3808"/>
              </a:lnSpc>
              <a:spcBef>
                <a:spcPct val="0"/>
              </a:spcBef>
            </a:pPr>
            <a:r>
              <a:rPr lang="en-US" sz="292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CTO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04048" y="6819216"/>
            <a:ext cx="3324635" cy="95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</a:pPr>
            <a:r>
              <a:rPr lang="en-US" sz="292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Stefano Tinelli</a:t>
            </a:r>
          </a:p>
          <a:p>
            <a:pPr algn="l" marL="0" indent="0" lvl="0">
              <a:lnSpc>
                <a:spcPts val="3808"/>
              </a:lnSpc>
              <a:spcBef>
                <a:spcPct val="0"/>
              </a:spcBef>
            </a:pPr>
            <a:r>
              <a:rPr lang="en-US" sz="292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CFO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479477" y="8090785"/>
            <a:ext cx="1782512" cy="689238"/>
          </a:xfrm>
          <a:custGeom>
            <a:avLst/>
            <a:gdLst/>
            <a:ahLst/>
            <a:cxnLst/>
            <a:rect r="r" b="b" t="t" l="l"/>
            <a:pathLst>
              <a:path h="689238" w="1782512">
                <a:moveTo>
                  <a:pt x="0" y="0"/>
                </a:moveTo>
                <a:lnTo>
                  <a:pt x="1782512" y="0"/>
                </a:lnTo>
                <a:lnTo>
                  <a:pt x="1782512" y="689238"/>
                </a:lnTo>
                <a:lnTo>
                  <a:pt x="0" y="6892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9987" t="-82292" r="-49549" b="-8798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7575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92039"/>
            <a:ext cx="11248708" cy="256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8"/>
              </a:lnSpc>
            </a:pPr>
            <a:r>
              <a:rPr lang="en-US" sz="77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FUNDAMENTOS DO NEGÓCIO: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628326"/>
            <a:ext cx="14225607" cy="299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3"/>
              </a:lnSpc>
            </a:pPr>
          </a:p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MISSÃO:</a:t>
            </a: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NA MANTHA, NOSSO PROPÓSITO É CAPACITAR EMPRESAS A GANHAR EFICIÊNCIA OPERACIONAL E FINANCEIRA, USANDO TECNOLOGIA PARA ELIMINAR DESPERDÍCIOS, REDUZIR CUSTOS E AMPLIAR O IMPACTO HUMANO NAS ATIVIDADES ESTRATÉGICAS.</a:t>
            </a:r>
          </a:p>
          <a:p>
            <a:pPr algn="l">
              <a:lnSpc>
                <a:spcPts val="3249"/>
              </a:lnSpc>
            </a:pPr>
          </a:p>
          <a:p>
            <a:pPr algn="l">
              <a:lnSpc>
                <a:spcPts val="324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997389"/>
            <a:ext cx="14225607" cy="258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3"/>
              </a:lnSpc>
            </a:pPr>
          </a:p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</a:t>
            </a:r>
            <a:r>
              <a:rPr lang="en-US" sz="24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SÃO:</a:t>
            </a: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DESENVOLVER SOLUÇÕES DE INTELIGÊNCIA ARTIFICIAL QUE AUTOMATIZEM PROCESSOS CORPORATIVOS COMPLEXOS, TRANSFORMANDO DADOS EM DECISÕES.</a:t>
            </a:r>
          </a:p>
          <a:p>
            <a:pPr algn="l">
              <a:lnSpc>
                <a:spcPts val="3249"/>
              </a:lnSpc>
            </a:pPr>
          </a:p>
          <a:p>
            <a:pPr algn="l">
              <a:lnSpc>
                <a:spcPts val="324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7575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Object 7" id="7"/>
          <p:cNvGraphicFramePr/>
          <p:nvPr/>
        </p:nvGraphicFramePr>
        <p:xfrm>
          <a:off x="1897683" y="2259451"/>
          <a:ext cx="5657850" cy="7543800"/>
        </p:xfrm>
        <a:graphic>
          <a:graphicData uri="http://schemas.openxmlformats.org/presentationml/2006/ole">
            <p:oleObj imgW="7162800" imgH="90424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28700" y="692039"/>
            <a:ext cx="9786681" cy="127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8"/>
              </a:lnSpc>
            </a:pPr>
            <a:r>
              <a:rPr lang="en-US" sz="77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ICP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7575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541" y="1764454"/>
            <a:ext cx="18613585" cy="9342999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6124803" y="3484118"/>
            <a:ext cx="761552" cy="398166"/>
          </a:xfrm>
          <a:custGeom>
            <a:avLst/>
            <a:gdLst/>
            <a:ahLst/>
            <a:cxnLst/>
            <a:rect r="r" b="b" t="t" l="l"/>
            <a:pathLst>
              <a:path h="398166" w="761552">
                <a:moveTo>
                  <a:pt x="0" y="0"/>
                </a:moveTo>
                <a:lnTo>
                  <a:pt x="761552" y="0"/>
                </a:lnTo>
                <a:lnTo>
                  <a:pt x="761552" y="398166"/>
                </a:lnTo>
                <a:lnTo>
                  <a:pt x="0" y="398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447" r="0" b="-944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92039"/>
            <a:ext cx="9786681" cy="256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8"/>
              </a:lnSpc>
            </a:pPr>
            <a:r>
              <a:rPr lang="en-US" sz="77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GERAÇÃO DE LEADS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124803" y="4758584"/>
            <a:ext cx="640528" cy="398166"/>
          </a:xfrm>
          <a:custGeom>
            <a:avLst/>
            <a:gdLst/>
            <a:ahLst/>
            <a:cxnLst/>
            <a:rect r="r" b="b" t="t" l="l"/>
            <a:pathLst>
              <a:path h="398166" w="640528">
                <a:moveTo>
                  <a:pt x="0" y="0"/>
                </a:moveTo>
                <a:lnTo>
                  <a:pt x="640528" y="0"/>
                </a:lnTo>
                <a:lnTo>
                  <a:pt x="640528" y="398166"/>
                </a:lnTo>
                <a:lnTo>
                  <a:pt x="0" y="398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24803" y="5589732"/>
            <a:ext cx="640528" cy="398166"/>
          </a:xfrm>
          <a:custGeom>
            <a:avLst/>
            <a:gdLst/>
            <a:ahLst/>
            <a:cxnLst/>
            <a:rect r="r" b="b" t="t" l="l"/>
            <a:pathLst>
              <a:path h="398166" w="640528">
                <a:moveTo>
                  <a:pt x="0" y="0"/>
                </a:moveTo>
                <a:lnTo>
                  <a:pt x="640528" y="0"/>
                </a:lnTo>
                <a:lnTo>
                  <a:pt x="640528" y="398166"/>
                </a:lnTo>
                <a:lnTo>
                  <a:pt x="0" y="398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24803" y="6324799"/>
            <a:ext cx="640528" cy="398166"/>
          </a:xfrm>
          <a:custGeom>
            <a:avLst/>
            <a:gdLst/>
            <a:ahLst/>
            <a:cxnLst/>
            <a:rect r="r" b="b" t="t" l="l"/>
            <a:pathLst>
              <a:path h="398166" w="640528">
                <a:moveTo>
                  <a:pt x="0" y="0"/>
                </a:moveTo>
                <a:lnTo>
                  <a:pt x="640528" y="0"/>
                </a:lnTo>
                <a:lnTo>
                  <a:pt x="640528" y="398166"/>
                </a:lnTo>
                <a:lnTo>
                  <a:pt x="0" y="398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24803" y="7580215"/>
            <a:ext cx="640528" cy="398166"/>
          </a:xfrm>
          <a:custGeom>
            <a:avLst/>
            <a:gdLst/>
            <a:ahLst/>
            <a:cxnLst/>
            <a:rect r="r" b="b" t="t" l="l"/>
            <a:pathLst>
              <a:path h="398166" w="640528">
                <a:moveTo>
                  <a:pt x="0" y="0"/>
                </a:moveTo>
                <a:lnTo>
                  <a:pt x="640528" y="0"/>
                </a:lnTo>
                <a:lnTo>
                  <a:pt x="640528" y="398166"/>
                </a:lnTo>
                <a:lnTo>
                  <a:pt x="0" y="398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15722" y="9053417"/>
            <a:ext cx="640528" cy="398166"/>
          </a:xfrm>
          <a:custGeom>
            <a:avLst/>
            <a:gdLst/>
            <a:ahLst/>
            <a:cxnLst/>
            <a:rect r="r" b="b" t="t" l="l"/>
            <a:pathLst>
              <a:path h="398166" w="640528">
                <a:moveTo>
                  <a:pt x="0" y="0"/>
                </a:moveTo>
                <a:lnTo>
                  <a:pt x="640528" y="0"/>
                </a:lnTo>
                <a:lnTo>
                  <a:pt x="640528" y="398166"/>
                </a:lnTo>
                <a:lnTo>
                  <a:pt x="0" y="398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7575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781014"/>
            <a:ext cx="14214953" cy="178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4"/>
              </a:lnSpc>
              <a:spcBef>
                <a:spcPct val="0"/>
              </a:spcBef>
            </a:pPr>
            <a:r>
              <a:rPr lang="en-US" sz="3665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Atendemos empresas de diversos portes, com foco em operações de alta demanda — principalmente nos setores de logística e finanças.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92039"/>
            <a:ext cx="9786681" cy="127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8"/>
              </a:lnSpc>
            </a:pPr>
            <a:r>
              <a:rPr lang="en-US" sz="77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CLIENTES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1100" y="7850787"/>
            <a:ext cx="14214953" cy="1201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4"/>
              </a:lnSpc>
              <a:spcBef>
                <a:spcPct val="0"/>
              </a:spcBef>
            </a:pPr>
            <a:r>
              <a:rPr lang="en-US" b="true" sz="3665">
                <a:solidFill>
                  <a:srgbClr val="FF313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*Vamos adicionar os logos dos clientes depois, precisamos de permissão formal de cada um*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7575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775545"/>
            <a:ext cx="14214953" cy="569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2025: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Receita total: R$ 22.000 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 clientes pagantes: </a:t>
            </a:r>
            <a:r>
              <a:rPr lang="en-US" sz="249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*Vamos adicionar os nomes dos clientes depois, precisamos de permissão formal de cada um*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Ticket médio ≈ R$ 11 mil por cliente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Receita 100% ligada a projetos de automação B2B com IA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Custos operacionais arredondados em 2025: ~R$ 5.000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Resultado do ano arredondado: ~R$ 21.500 de lucro (margem bruta ~81%)</a:t>
            </a:r>
          </a:p>
          <a:p>
            <a:pPr algn="l">
              <a:lnSpc>
                <a:spcPts val="3249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Projeção base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2026: meta de R$ ~300 mil em receita com 10–12 clientes</a:t>
            </a:r>
          </a:p>
          <a:p>
            <a:pPr algn="l" marL="539749" indent="-269875" lvl="1">
              <a:lnSpc>
                <a:spcPts val="3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2027: meta de R$ ~900 mil em receita com 20–25 clientes</a:t>
            </a:r>
          </a:p>
          <a:p>
            <a:pPr algn="l" marL="0" indent="0" lvl="0">
              <a:lnSpc>
                <a:spcPts val="476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92039"/>
            <a:ext cx="12886883" cy="256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8"/>
              </a:lnSpc>
            </a:pPr>
            <a:r>
              <a:rPr lang="en-US" sz="77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ANÁLISE E PROJEÇÃO FINANCEIRA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9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110" y="-97540"/>
            <a:ext cx="18840219" cy="10482079"/>
            <a:chOff x="0" y="0"/>
            <a:chExt cx="25120292" cy="139761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44186" y="0"/>
              <a:ext cx="13976106" cy="13976106"/>
            </a:xfrm>
            <a:custGeom>
              <a:avLst/>
              <a:gdLst/>
              <a:ahLst/>
              <a:cxnLst/>
              <a:rect r="r" b="b" t="t" l="l"/>
              <a:pathLst>
                <a:path h="13976106" w="13976106">
                  <a:moveTo>
                    <a:pt x="0" y="0"/>
                  </a:moveTo>
                  <a:lnTo>
                    <a:pt x="13976106" y="0"/>
                  </a:lnTo>
                  <a:lnTo>
                    <a:pt x="13976106" y="13976106"/>
                  </a:lnTo>
                  <a:lnTo>
                    <a:pt x="0" y="1397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87575" y="1028700"/>
            <a:ext cx="940675" cy="940675"/>
          </a:xfrm>
          <a:custGeom>
            <a:avLst/>
            <a:gdLst/>
            <a:ahLst/>
            <a:cxnLst/>
            <a:rect r="r" b="b" t="t" l="l"/>
            <a:pathLst>
              <a:path h="940675" w="940675">
                <a:moveTo>
                  <a:pt x="0" y="0"/>
                </a:moveTo>
                <a:lnTo>
                  <a:pt x="940675" y="0"/>
                </a:lnTo>
                <a:lnTo>
                  <a:pt x="940675" y="940675"/>
                </a:lnTo>
                <a:lnTo>
                  <a:pt x="0" y="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92039"/>
            <a:ext cx="11671198" cy="127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8"/>
              </a:lnSpc>
            </a:pPr>
            <a:r>
              <a:rPr lang="en-US" sz="7799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MERCADO FAVORÁVEL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972346" y="9619279"/>
            <a:ext cx="2065358" cy="425980"/>
          </a:xfrm>
          <a:custGeom>
            <a:avLst/>
            <a:gdLst/>
            <a:ahLst/>
            <a:cxnLst/>
            <a:rect r="r" b="b" t="t" l="l"/>
            <a:pathLst>
              <a:path h="425980" w="2065358">
                <a:moveTo>
                  <a:pt x="0" y="0"/>
                </a:moveTo>
                <a:lnTo>
                  <a:pt x="2065358" y="0"/>
                </a:lnTo>
                <a:lnTo>
                  <a:pt x="206535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364357"/>
            <a:ext cx="15558875" cy="5209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280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Investimento público massivo em IA no Brasil</a:t>
            </a:r>
          </a:p>
          <a:p>
            <a:pPr algn="l" marL="492383" indent="-246192" lvl="1">
              <a:lnSpc>
                <a:spcPts val="2964"/>
              </a:lnSpc>
              <a:buFont typeface="Arial"/>
              <a:buChar char="•"/>
            </a:pPr>
            <a:r>
              <a:rPr lang="en-US" sz="2280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Plano nacional de IA com R$ 23 bi até 2028, s</a:t>
            </a:r>
            <a:r>
              <a:rPr lang="en-US" sz="2280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endo ~R$ 14 bi voltados à inovação em negócios e &gt;R$ 5 bi para infraestrutura de IA. </a:t>
            </a:r>
          </a:p>
          <a:p>
            <a:pPr algn="l">
              <a:lnSpc>
                <a:spcPts val="2964"/>
              </a:lnSpc>
            </a:pPr>
          </a:p>
          <a:p>
            <a:pPr algn="l">
              <a:lnSpc>
                <a:spcPts val="2964"/>
              </a:lnSpc>
            </a:pPr>
            <a:r>
              <a:rPr lang="en-US" sz="2280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Expansão de datacenters em SP e treinamento de 5 milhões de pessoas.</a:t>
            </a:r>
          </a:p>
          <a:p>
            <a:pPr algn="l" marL="492383" indent="-246192" lvl="1">
              <a:lnSpc>
                <a:spcPts val="2964"/>
              </a:lnSpc>
              <a:buFont typeface="Arial"/>
              <a:buChar char="•"/>
            </a:pPr>
            <a:r>
              <a:rPr lang="en-US" sz="2280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Adoção real de IA nas empresas, não só hype</a:t>
            </a:r>
          </a:p>
          <a:p>
            <a:pPr algn="l" marL="492383" indent="-246192" lvl="1">
              <a:lnSpc>
                <a:spcPts val="2964"/>
              </a:lnSpc>
              <a:buFont typeface="Arial"/>
              <a:buChar char="•"/>
            </a:pPr>
            <a:r>
              <a:rPr lang="en-US" sz="2280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Mais da metade das empresas de médio/grande porte já usam ou pretendem usar generative AI em 12 meses. </a:t>
            </a:r>
            <a:r>
              <a:rPr lang="en-US" sz="2280" u="sng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  <a:hlinkClick r:id="rId7" tooltip="https://tiinside.com.br/en/10/11/2025/The-AI-%E2%80%8B%E2%80%8Brevolution-in-Brazilian-companies/?utm_source=chatgpt.com"/>
              </a:rPr>
              <a:t>TI Inside</a:t>
            </a:r>
          </a:p>
          <a:p>
            <a:pPr algn="l">
              <a:lnSpc>
                <a:spcPts val="2964"/>
              </a:lnSpc>
            </a:pPr>
          </a:p>
          <a:p>
            <a:pPr algn="l">
              <a:lnSpc>
                <a:spcPts val="2964"/>
              </a:lnSpc>
            </a:pPr>
            <a:r>
              <a:rPr lang="en-US" sz="2280" b="true">
                <a:solidFill>
                  <a:srgbClr val="D9D9D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Mas pouca gente consegue extrair valor concreto</a:t>
            </a:r>
          </a:p>
          <a:p>
            <a:pPr algn="l" marL="492383" indent="-246192" lvl="1">
              <a:lnSpc>
                <a:spcPts val="2964"/>
              </a:lnSpc>
              <a:buFont typeface="Arial"/>
              <a:buChar char="•"/>
            </a:pPr>
            <a:r>
              <a:rPr lang="en-US" sz="2280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Relatório da BCG em 2025 mostra que só 5% das empresas globalmente capturam valor mensurável de IA (receita, redução de custo, eficiência); a maioria fica em PoC e brinquedinho. </a:t>
            </a:r>
          </a:p>
          <a:p>
            <a:pPr algn="l" marL="492383" indent="-246192" lvl="1">
              <a:lnSpc>
                <a:spcPts val="2964"/>
              </a:lnSpc>
              <a:buFont typeface="Arial"/>
              <a:buChar char="•"/>
            </a:pPr>
            <a:r>
              <a:rPr lang="en-US" sz="2280">
                <a:solidFill>
                  <a:srgbClr val="D9D9D9"/>
                </a:solidFill>
                <a:latin typeface="Public Sans"/>
                <a:ea typeface="Public Sans"/>
                <a:cs typeface="Public Sans"/>
                <a:sym typeface="Public Sans"/>
              </a:rPr>
              <a:t>Isso abre espaço para players que transformam IA em automação de processo tangível, com ROI claro.</a:t>
            </a:r>
          </a:p>
          <a:p>
            <a:pPr algn="l">
              <a:lnSpc>
                <a:spcPts val="296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DAGzPdp62oE</dc:identifier>
  <dcterms:modified xsi:type="dcterms:W3CDTF">2011-08-01T06:04:30Z</dcterms:modified>
  <cp:revision>1</cp:revision>
  <dc:title>RPA inteligente</dc:title>
</cp:coreProperties>
</file>